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69" r:id="rId4"/>
    <p:sldId id="268" r:id="rId5"/>
    <p:sldId id="270" r:id="rId6"/>
    <p:sldId id="267" r:id="rId7"/>
    <p:sldId id="272" r:id="rId8"/>
    <p:sldId id="273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5F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08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416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6568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23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6796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23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761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26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22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676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376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68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691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78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5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01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-1" y="0"/>
            <a:ext cx="238389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64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781422E-4BDD-44BF-9022-F8796287B0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647785"/>
            <a:ext cx="8915399" cy="2193992"/>
          </a:xfrm>
        </p:spPr>
        <p:txBody>
          <a:bodyPr>
            <a:normAutofit fontScale="90000"/>
          </a:bodyPr>
          <a:lstStyle/>
          <a:p>
            <a:r>
              <a:rPr lang="es-ES" sz="5000" dirty="0"/>
              <a:t>Balance del proceso</a:t>
            </a:r>
            <a:r>
              <a:rPr lang="es-ES" sz="3800" dirty="0"/>
              <a:t/>
            </a:r>
            <a:br>
              <a:rPr lang="es-ES" sz="3800" dirty="0"/>
            </a:br>
            <a:r>
              <a:rPr lang="es-ES" sz="3800" dirty="0"/>
              <a:t>II Plan estratégico para la igualdad entre mujeres y hombres en Aragón 2021-2024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B27ADBAE-0647-4E48-A769-F2A8BA76B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841774"/>
            <a:ext cx="8915399" cy="1126283"/>
          </a:xfrm>
        </p:spPr>
        <p:txBody>
          <a:bodyPr/>
          <a:lstStyle/>
          <a:p>
            <a:r>
              <a:rPr lang="es-ES" b="1" dirty="0">
                <a:solidFill>
                  <a:srgbClr val="715F2D"/>
                </a:solidFill>
              </a:rPr>
              <a:t>SESIÓN DE RETORNO </a:t>
            </a:r>
          </a:p>
          <a:p>
            <a:r>
              <a:rPr lang="es-ES" dirty="0"/>
              <a:t>22 julio 2021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B72AFED-AC14-4CB6-A14E-F0F0CCBBD5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17"/>
          <a:stretch/>
        </p:blipFill>
        <p:spPr>
          <a:xfrm>
            <a:off x="8409260" y="298710"/>
            <a:ext cx="3095352" cy="195642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38B91B8-B889-43D5-9F8D-595CDDE79124}"/>
              </a:ext>
            </a:extLst>
          </p:cNvPr>
          <p:cNvSpPr txBox="1"/>
          <p:nvPr/>
        </p:nvSpPr>
        <p:spPr>
          <a:xfrm>
            <a:off x="8346010" y="2205230"/>
            <a:ext cx="327205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900" dirty="0">
                <a:solidFill>
                  <a:srgbClr val="715F2D"/>
                </a:solidFill>
                <a:latin typeface="Tenor Sans" panose="02000000000000000000" pitchFamily="2" charset="0"/>
              </a:rPr>
              <a:t>#IgualdadComoEstrategia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8BE586-1ABC-42F8-87D2-6C84C56249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2807" y="6025890"/>
            <a:ext cx="1741805" cy="5334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6D18BC0A-680E-45E2-AACC-3A0A469899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3" y="6045060"/>
            <a:ext cx="1352550" cy="52387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96207C0-E6F4-4250-A505-306BBFB8288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8" t="16092" r="16092" b="18390"/>
          <a:stretch/>
        </p:blipFill>
        <p:spPr bwMode="auto">
          <a:xfrm>
            <a:off x="4339514" y="5973502"/>
            <a:ext cx="1253490" cy="5905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6697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3F3B98-3CA2-4CEC-BCFF-24A7EBEFF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192 aportaciones recibidas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6784990-7FE2-4CC3-9227-7D2D217610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7794" y="1626181"/>
            <a:ext cx="7200000" cy="4327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405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23E885-AE92-4CD4-A05C-01AF3E2DC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Localización de las aportaciones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5E79243-FF07-41AD-8DDF-8F8A51C128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768" y="1626180"/>
            <a:ext cx="7200000" cy="4327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430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23E885-AE92-4CD4-A05C-01AF3E2DC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Localización de las aportaciones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BBF6E57A-DAB3-4283-A9A0-5E2CB1C43E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76277"/>
              </p:ext>
            </p:extLst>
          </p:nvPr>
        </p:nvGraphicFramePr>
        <p:xfrm>
          <a:off x="3648746" y="1602743"/>
          <a:ext cx="6593984" cy="47821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99041">
                  <a:extLst>
                    <a:ext uri="{9D8B030D-6E8A-4147-A177-3AD203B41FA5}">
                      <a16:colId xmlns:a16="http://schemas.microsoft.com/office/drawing/2014/main" val="3880116147"/>
                    </a:ext>
                  </a:extLst>
                </a:gridCol>
                <a:gridCol w="1394943">
                  <a:extLst>
                    <a:ext uri="{9D8B030D-6E8A-4147-A177-3AD203B41FA5}">
                      <a16:colId xmlns:a16="http://schemas.microsoft.com/office/drawing/2014/main" val="4047926410"/>
                    </a:ext>
                  </a:extLst>
                </a:gridCol>
              </a:tblGrid>
              <a:tr h="35622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Apartado del Plan al que se realiza la aportación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Nº</a:t>
                      </a:r>
                      <a:r>
                        <a:rPr lang="es-E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de </a:t>
                      </a:r>
                      <a:r>
                        <a:rPr lang="es-ES" sz="14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aportac</a:t>
                      </a:r>
                      <a:r>
                        <a:rPr lang="es-E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551892"/>
                  </a:ext>
                </a:extLst>
              </a:tr>
              <a:tr h="15868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2 </a:t>
                      </a:r>
                      <a:r>
                        <a:rPr lang="es-ES" sz="1400" u="none" strike="noStrike" dirty="0" err="1">
                          <a:effectLst/>
                        </a:rPr>
                        <a:t>Intro</a:t>
                      </a:r>
                      <a:r>
                        <a:rPr lang="es-ES" sz="1400" u="none" strike="noStrike" dirty="0">
                          <a:effectLst/>
                        </a:rPr>
                        <a:t> apdo. </a:t>
                      </a:r>
                      <a:r>
                        <a:rPr lang="es-ES" sz="1400" u="none" strike="noStrike" dirty="0" err="1">
                          <a:effectLst/>
                        </a:rPr>
                        <a:t>Participacion</a:t>
                      </a:r>
                      <a:r>
                        <a:rPr lang="es-ES" sz="1400" u="none" strike="noStrike" dirty="0">
                          <a:effectLst/>
                        </a:rPr>
                        <a:t> y </a:t>
                      </a:r>
                      <a:r>
                        <a:rPr lang="es-ES" sz="1400" u="none" strike="noStrike" dirty="0" err="1">
                          <a:effectLst/>
                        </a:rPr>
                        <a:t>transformacion</a:t>
                      </a:r>
                      <a:r>
                        <a:rPr lang="es-ES" sz="1400" u="none" strike="noStrike" dirty="0">
                          <a:effectLst/>
                        </a:rPr>
                        <a:t> social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extLst>
                  <a:ext uri="{0D108BD9-81ED-4DB2-BD59-A6C34878D82A}">
                    <a16:rowId xmlns:a16="http://schemas.microsoft.com/office/drawing/2014/main" val="4180294107"/>
                  </a:ext>
                </a:extLst>
              </a:tr>
              <a:tr h="15868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2.1 Sensibilización de toda la sociedad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7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extLst>
                  <a:ext uri="{0D108BD9-81ED-4DB2-BD59-A6C34878D82A}">
                    <a16:rowId xmlns:a16="http://schemas.microsoft.com/office/drawing/2014/main" val="4020993538"/>
                  </a:ext>
                </a:extLst>
              </a:tr>
              <a:tr h="15868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2.2 Juventud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9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extLst>
                  <a:ext uri="{0D108BD9-81ED-4DB2-BD59-A6C34878D82A}">
                    <a16:rowId xmlns:a16="http://schemas.microsoft.com/office/drawing/2014/main" val="3880150260"/>
                  </a:ext>
                </a:extLst>
              </a:tr>
              <a:tr h="15868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2.3 Medios de comunicación y publicidad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14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extLst>
                  <a:ext uri="{0D108BD9-81ED-4DB2-BD59-A6C34878D82A}">
                    <a16:rowId xmlns:a16="http://schemas.microsoft.com/office/drawing/2014/main" val="512629037"/>
                  </a:ext>
                </a:extLst>
              </a:tr>
              <a:tr h="19411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2.4 Cooperación al desarrollo con perspectiva de género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4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extLst>
                  <a:ext uri="{0D108BD9-81ED-4DB2-BD59-A6C34878D82A}">
                    <a16:rowId xmlns:a16="http://schemas.microsoft.com/office/drawing/2014/main" val="3084984693"/>
                  </a:ext>
                </a:extLst>
              </a:tr>
              <a:tr h="15868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3.1 Sistema educativo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18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extLst>
                  <a:ext uri="{0D108BD9-81ED-4DB2-BD59-A6C34878D82A}">
                    <a16:rowId xmlns:a16="http://schemas.microsoft.com/office/drawing/2014/main" val="3341058055"/>
                  </a:ext>
                </a:extLst>
              </a:tr>
              <a:tr h="15868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3.2 Cultura, ciencia y sociedad del conocimiento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17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extLst>
                  <a:ext uri="{0D108BD9-81ED-4DB2-BD59-A6C34878D82A}">
                    <a16:rowId xmlns:a16="http://schemas.microsoft.com/office/drawing/2014/main" val="1919095084"/>
                  </a:ext>
                </a:extLst>
              </a:tr>
              <a:tr h="15868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4 Estado Bienestar con perspectiva de género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2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extLst>
                  <a:ext uri="{0D108BD9-81ED-4DB2-BD59-A6C34878D82A}">
                    <a16:rowId xmlns:a16="http://schemas.microsoft.com/office/drawing/2014/main" val="1228133681"/>
                  </a:ext>
                </a:extLst>
              </a:tr>
              <a:tr h="15868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4.1 Calidad de vida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8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extLst>
                  <a:ext uri="{0D108BD9-81ED-4DB2-BD59-A6C34878D82A}">
                    <a16:rowId xmlns:a16="http://schemas.microsoft.com/office/drawing/2014/main" val="1165881558"/>
                  </a:ext>
                </a:extLst>
              </a:tr>
              <a:tr h="15868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4.1 Deporte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9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extLst>
                  <a:ext uri="{0D108BD9-81ED-4DB2-BD59-A6C34878D82A}">
                    <a16:rowId xmlns:a16="http://schemas.microsoft.com/office/drawing/2014/main" val="4004217189"/>
                  </a:ext>
                </a:extLst>
              </a:tr>
              <a:tr h="15868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4.1 Salud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6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extLst>
                  <a:ext uri="{0D108BD9-81ED-4DB2-BD59-A6C34878D82A}">
                    <a16:rowId xmlns:a16="http://schemas.microsoft.com/office/drawing/2014/main" val="2678900750"/>
                  </a:ext>
                </a:extLst>
              </a:tr>
              <a:tr h="15868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5.1 Empleo e igualdad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57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extLst>
                  <a:ext uri="{0D108BD9-81ED-4DB2-BD59-A6C34878D82A}">
                    <a16:rowId xmlns:a16="http://schemas.microsoft.com/office/drawing/2014/main" val="3946584380"/>
                  </a:ext>
                </a:extLst>
              </a:tr>
              <a:tr h="15868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5.2 Igualdad y medio rural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20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extLst>
                  <a:ext uri="{0D108BD9-81ED-4DB2-BD59-A6C34878D82A}">
                    <a16:rowId xmlns:a16="http://schemas.microsoft.com/office/drawing/2014/main" val="108233012"/>
                  </a:ext>
                </a:extLst>
              </a:tr>
              <a:tr h="15868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5.3 Conciliación y corresponsabilidad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11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extLst>
                  <a:ext uri="{0D108BD9-81ED-4DB2-BD59-A6C34878D82A}">
                    <a16:rowId xmlns:a16="http://schemas.microsoft.com/office/drawing/2014/main" val="2537263777"/>
                  </a:ext>
                </a:extLst>
              </a:tr>
              <a:tr h="15868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A todo el documento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3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extLst>
                  <a:ext uri="{0D108BD9-81ED-4DB2-BD59-A6C34878D82A}">
                    <a16:rowId xmlns:a16="http://schemas.microsoft.com/office/drawing/2014/main" val="1196748052"/>
                  </a:ext>
                </a:extLst>
              </a:tr>
              <a:tr h="15868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Introducción al Plan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extLst>
                  <a:ext uri="{0D108BD9-81ED-4DB2-BD59-A6C34878D82A}">
                    <a16:rowId xmlns:a16="http://schemas.microsoft.com/office/drawing/2014/main" val="2414372930"/>
                  </a:ext>
                </a:extLst>
              </a:tr>
              <a:tr h="15868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Otra aportación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3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extLst>
                  <a:ext uri="{0D108BD9-81ED-4DB2-BD59-A6C34878D82A}">
                    <a16:rowId xmlns:a16="http://schemas.microsoft.com/office/drawing/2014/main" val="4051746108"/>
                  </a:ext>
                </a:extLst>
              </a:tr>
              <a:tr h="15868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Situación Actual de las mujeres en Aragón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extLst>
                  <a:ext uri="{0D108BD9-81ED-4DB2-BD59-A6C34878D82A}">
                    <a16:rowId xmlns:a16="http://schemas.microsoft.com/office/drawing/2014/main" val="1352308639"/>
                  </a:ext>
                </a:extLst>
              </a:tr>
              <a:tr h="15868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Intro apdo. Participacion y transformacion social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/>
                </a:tc>
                <a:extLst>
                  <a:ext uri="{0D108BD9-81ED-4DB2-BD59-A6C34878D82A}">
                    <a16:rowId xmlns:a16="http://schemas.microsoft.com/office/drawing/2014/main" val="3423055855"/>
                  </a:ext>
                </a:extLst>
              </a:tr>
              <a:tr h="5637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Total general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192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4" marR="7934" marT="7934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274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905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23E885-AE92-4CD4-A05C-01AF3E2DC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Origen de las aportaciones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8900AAB-4EDA-48C5-836B-2F948B72DE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2036" y="1600423"/>
            <a:ext cx="7200000" cy="4327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114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56C25C-0359-4D53-89A5-BBF041813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Valoración realizada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9F15EA6-19A5-415B-8CC6-0F8DFD728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040" y="1793606"/>
            <a:ext cx="6593725" cy="396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848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56C25C-0359-4D53-89A5-BBF041813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Valoración realizada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1CC8B00-7E69-42A8-8921-D64C4DC15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0673" y="1651938"/>
            <a:ext cx="7200000" cy="4327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277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56C25C-0359-4D53-89A5-BBF041813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Valoración realizada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9293E76-9A31-4D1B-AFF4-FEF8359ABB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1419" y="1484513"/>
            <a:ext cx="7200000" cy="4635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790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1D47A0-30F4-437B-9DAD-C2C872CBF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Resumen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es-ES" dirty="0"/>
              <a:t>no incorporadas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34E18F-3111-4FC1-AC54-D8247EE1E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5578" y="1905000"/>
            <a:ext cx="7804039" cy="2675238"/>
          </a:xfrm>
        </p:spPr>
        <p:txBody>
          <a:bodyPr>
            <a:normAutofit lnSpcReduction="10000"/>
          </a:bodyPr>
          <a:lstStyle/>
          <a:p>
            <a:r>
              <a:rPr lang="es-ES" dirty="0"/>
              <a:t>Reconocimiento a empresas y entidades que promuevan la igualdad. Marca de Excelencia en Igualdad. </a:t>
            </a:r>
          </a:p>
          <a:p>
            <a:r>
              <a:rPr lang="es-ES" dirty="0"/>
              <a:t>Planes de Igualdad. RD 901 y 902/2020 regulan aportaciones propuestas, sobre todo las recibidas a través del editor ciudadano.</a:t>
            </a:r>
          </a:p>
          <a:p>
            <a:r>
              <a:rPr lang="es-ES" dirty="0"/>
              <a:t>Temas de violencia. Hay un plan específico para violencia.</a:t>
            </a:r>
          </a:p>
          <a:p>
            <a:r>
              <a:rPr lang="es-ES" dirty="0"/>
              <a:t>Temas de Salud. Propias de protocolos médicos</a:t>
            </a:r>
            <a:r>
              <a:rPr lang="es-ES" dirty="0" smtClean="0"/>
              <a:t>.</a:t>
            </a:r>
          </a:p>
          <a:p>
            <a:r>
              <a:rPr lang="es-ES" dirty="0" smtClean="0"/>
              <a:t>Otras eran reiterativas</a:t>
            </a:r>
            <a:r>
              <a:rPr lang="es-ES" smtClean="0"/>
              <a:t>, incluidas </a:t>
            </a:r>
            <a:r>
              <a:rPr lang="es-ES" dirty="0" smtClean="0"/>
              <a:t>ya en el texto inicial.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057835"/>
      </p:ext>
    </p:extLst>
  </p:cSld>
  <p:clrMapOvr>
    <a:masterClrMapping/>
  </p:clrMapOvr>
</p:sld>
</file>

<file path=ppt/theme/theme1.xml><?xml version="1.0" encoding="utf-8"?>
<a:theme xmlns:a="http://schemas.openxmlformats.org/drawingml/2006/main" name="1_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210</TotalTime>
  <Words>233</Words>
  <Application>Microsoft Office PowerPoint</Application>
  <PresentationFormat>Panorámica</PresentationFormat>
  <Paragraphs>59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Tenor Sans</vt:lpstr>
      <vt:lpstr>Wingdings 3</vt:lpstr>
      <vt:lpstr>1_Espiral</vt:lpstr>
      <vt:lpstr>Balance del proceso II Plan estratégico para la igualdad entre mujeres y hombres en Aragón 2021-2024</vt:lpstr>
      <vt:lpstr>192 aportaciones recibidas</vt:lpstr>
      <vt:lpstr>Localización de las aportaciones</vt:lpstr>
      <vt:lpstr>Localización de las aportaciones</vt:lpstr>
      <vt:lpstr>Origen de las aportaciones</vt:lpstr>
      <vt:lpstr>Valoración realizada</vt:lpstr>
      <vt:lpstr>Valoración realizada</vt:lpstr>
      <vt:lpstr>Valoración realizada</vt:lpstr>
      <vt:lpstr>Resumen «no incorporadas»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Plan estratégico para la igualdad entre mujeres y hombres en Aragón 2021-2024</dc:title>
  <dc:creator>Ainhoa Estrada</dc:creator>
  <cp:lastModifiedBy>Administrador</cp:lastModifiedBy>
  <cp:revision>25</cp:revision>
  <dcterms:created xsi:type="dcterms:W3CDTF">2021-07-09T08:49:43Z</dcterms:created>
  <dcterms:modified xsi:type="dcterms:W3CDTF">2021-07-21T10:12:28Z</dcterms:modified>
</cp:coreProperties>
</file>